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62" r:id="rId4"/>
    <p:sldId id="261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4A0BF-DD61-455C-9A8F-A04815515B70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B8AB9-4411-4A05-8BAA-590F2F174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66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9A350-0BC6-425B-8F55-0E1F18CC7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2528D-38D5-4951-92F7-18A260902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D7396-4087-48B4-AF69-4CB36A4B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AB38-25D8-4E72-BBFB-7235179391DE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90345-F993-4331-B23F-479003ECC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650C0-D2FC-4956-BA9C-9EB2865E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747A-AD06-4D05-B51C-7A01ED89E0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522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81BD-D51F-4471-B3F4-41689A3F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3752C5-CB67-4C61-BB26-ED1C2A01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71B39-660A-40F6-9B73-70C1E190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AB38-25D8-4E72-BBFB-7235179391DE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2A4A8-BB95-464B-9FFA-9636DE10C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38FE3-2354-43AE-ACA7-DA41CBBEB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747A-AD06-4D05-B51C-7A01ED89E0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485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47FBF-8D72-41BB-9BFA-38AE77529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A9094-FD52-4A73-928D-2FC0D220B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5AE7F-F6D5-4748-8A54-9FABD6F8D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AB38-25D8-4E72-BBFB-7235179391DE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0C1-52B7-459B-9E3B-E30DED64B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FCA18-8323-4176-A986-71BA11EB7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747A-AD06-4D05-B51C-7A01ED89E0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526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310A-6AC9-4B3A-B04F-AF4141B0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FB99D-B803-4AD0-927A-879DB4CEE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E9BA4-4199-4810-8316-6A337687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AB38-25D8-4E72-BBFB-7235179391DE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7E89D-3DCE-44D6-A7F0-2CCA254A3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43404-5FBB-439B-90E4-A7E53974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747A-AD06-4D05-B51C-7A01ED89E0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905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9C9C-9FA2-4A24-B6C2-0138199D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DDC98-AB5C-41E4-A296-98F6199DA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A284A-E0AB-4508-8943-31A83A8B7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AB38-25D8-4E72-BBFB-7235179391DE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63036-F5F1-4836-B7C7-34B2FEB94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063B0-0785-4B9B-90DC-EACF857C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747A-AD06-4D05-B51C-7A01ED89E0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13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03C97-DA71-4AE3-BB0A-CC43A93A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86B64-9D13-4CFE-9F02-FB58F56EC4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5CB66-8D32-4082-BD73-35110348A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9D791-59EB-4531-BCB3-32A46D75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AB38-25D8-4E72-BBFB-7235179391DE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A4609-47B2-47B1-B5FD-A0998143C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9400B-6173-4A5B-99B3-5B32F0A6E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747A-AD06-4D05-B51C-7A01ED89E0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347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1BFB-C347-43C9-A1B1-A37EFE32E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0C84A-57C5-4761-8F8F-5857448EC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DDFEC-AA9C-4A05-9BA0-21B507448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176CE-3171-4D6E-8412-9F5467195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B7B6F1-7644-487A-8B26-A92C62C7C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C3FAD-F74C-4D4D-A4FA-C8A5351C9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AB38-25D8-4E72-BBFB-7235179391DE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55D0A-DE63-4D8A-B894-DC822CA89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429E2D-665C-4660-BBE5-FB94516D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747A-AD06-4D05-B51C-7A01ED89E0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86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578B-E989-4958-8DF2-DDBA50A01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52CC2-B91D-4D24-86DD-B5B594F4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AB38-25D8-4E72-BBFB-7235179391DE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3BDA6-DDD5-4383-8E4B-ABA66AE83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D5E5A-F298-4CF5-BF3F-E0DE5F7F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747A-AD06-4D05-B51C-7A01ED89E0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218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ADE480-B2F0-4F90-A474-C06CC762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AB38-25D8-4E72-BBFB-7235179391DE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72B90-FBA5-4AC9-96F8-A4789642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5E9EC-A70F-4678-8685-01E95CD4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747A-AD06-4D05-B51C-7A01ED89E0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04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475F4-3143-4E32-8B04-A89A41711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CE5D5-B73E-4B92-A1BD-147B2556D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1064F-06A0-4C8C-BF40-A2B20540D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5B694-CCC8-4019-974C-2D3D38811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AB38-25D8-4E72-BBFB-7235179391DE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87C69-1DFC-4433-BFE8-C7E41DE6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80896-C349-4D44-BED9-7F725400A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747A-AD06-4D05-B51C-7A01ED89E0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12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A0E3-5E87-4BDE-BD67-672BF87E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AD659-537B-46B5-A133-8A591D460C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AA2BC-1746-496D-A00F-9D33A6FAB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A3454-6A6F-4725-B467-757309117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AB38-25D8-4E72-BBFB-7235179391DE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14236-6099-48B4-96BC-81DA7439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05CD7-F036-4349-95F5-325BB32A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747A-AD06-4D05-B51C-7A01ED89E0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38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424BAD-7476-4ABB-906D-7C546657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34423-7296-410A-9A47-3D8FF452B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12647-2E57-4610-BE3E-99B06A879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BAB38-25D8-4E72-BBFB-7235179391DE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985EE-851A-442B-80CF-A002E7384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34751-6775-4E22-8636-D31D4422C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B747A-AD06-4D05-B51C-7A01ED89E0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9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mp"/><Relationship Id="rId4" Type="http://schemas.openxmlformats.org/officeDocument/2006/relationships/image" Target="../media/image38.tm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microsoft.com/office/2007/relationships/media" Target="../media/media4.mp4"/><Relationship Id="rId7" Type="http://schemas.openxmlformats.org/officeDocument/2006/relationships/image" Target="../media/image4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0.png"/><Relationship Id="rId11" Type="http://schemas.openxmlformats.org/officeDocument/2006/relationships/image" Target="../media/image45.jp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4.jpg"/><Relationship Id="rId4" Type="http://schemas.openxmlformats.org/officeDocument/2006/relationships/video" Target="../media/media4.mp4"/><Relationship Id="rId9" Type="http://schemas.openxmlformats.org/officeDocument/2006/relationships/image" Target="../media/image4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mp"/><Relationship Id="rId4" Type="http://schemas.openxmlformats.org/officeDocument/2006/relationships/image" Target="../media/image48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5.tm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9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12" Type="http://schemas.openxmlformats.org/officeDocument/2006/relationships/image" Target="../media/image28.jpg"/><Relationship Id="rId2" Type="http://schemas.openxmlformats.org/officeDocument/2006/relationships/image" Target="../media/image18.jp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5" Type="http://schemas.openxmlformats.org/officeDocument/2006/relationships/image" Target="../media/image31.pn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EBD3B41-69EA-4DA2-BD6E-BFAE77D06A3C}"/>
              </a:ext>
            </a:extLst>
          </p:cNvPr>
          <p:cNvSpPr txBox="1">
            <a:spLocks/>
          </p:cNvSpPr>
          <p:nvPr/>
        </p:nvSpPr>
        <p:spPr>
          <a:xfrm>
            <a:off x="1151467" y="1371601"/>
            <a:ext cx="9939866" cy="2697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Roboto" pitchFamily="2" charset="0"/>
                <a:ea typeface="Roboto" pitchFamily="2" charset="0"/>
              </a:rPr>
              <a:t>Bio-Inspired High Speed Pupil-Tracking using a Dynamic Vision Sensor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26BA19-C1A4-49F8-8CBB-AAFDCA52346B}"/>
              </a:ext>
            </a:extLst>
          </p:cNvPr>
          <p:cNvSpPr txBox="1">
            <a:spLocks/>
          </p:cNvSpPr>
          <p:nvPr/>
        </p:nvSpPr>
        <p:spPr>
          <a:xfrm>
            <a:off x="1126067" y="4802294"/>
            <a:ext cx="9939866" cy="6383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000" dirty="0">
                <a:latin typeface="Roboto Lt" pitchFamily="2" charset="0"/>
                <a:ea typeface="Roboto Lt" pitchFamily="2" charset="0"/>
              </a:rPr>
              <a:t>Joseph Warren, Yufei Wu, Aldo Faisal</a:t>
            </a:r>
          </a:p>
        </p:txBody>
      </p:sp>
    </p:spTree>
    <p:extLst>
      <p:ext uri="{BB962C8B-B14F-4D97-AF65-F5344CB8AC3E}">
        <p14:creationId xmlns:p14="http://schemas.microsoft.com/office/powerpoint/2010/main" val="2435937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90A46-D4E5-4E68-86D5-21B0444A9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88900"/>
            <a:ext cx="10515600" cy="1325563"/>
          </a:xfrm>
        </p:spPr>
        <p:txBody>
          <a:bodyPr/>
          <a:lstStyle/>
          <a:p>
            <a:r>
              <a:rPr lang="en-GB" dirty="0"/>
              <a:t>Detour to Biology</a:t>
            </a:r>
          </a:p>
        </p:txBody>
      </p:sp>
      <p:pic>
        <p:nvPicPr>
          <p:cNvPr id="5" name="Content Placeholder 4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F6E2988A-AEFE-4EFB-A950-66CA416BC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49088" y="921301"/>
            <a:ext cx="2388173" cy="3155058"/>
          </a:xfrm>
        </p:spPr>
      </p:pic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893BF61D-B982-4848-9DFB-624D27EF8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11723" y="3230824"/>
            <a:ext cx="1960620" cy="2884806"/>
          </a:xfrm>
          <a:prstGeom prst="rect">
            <a:avLst/>
          </a:prstGeom>
        </p:spPr>
      </p:pic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DF84278D-20F7-4B0B-B296-52BE5EC8C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25957" y="-207579"/>
            <a:ext cx="2663462" cy="4109620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F78B408F-F064-45F2-8938-F31B8AF1F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750" y="3178962"/>
            <a:ext cx="2957630" cy="25344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81C825-8BDF-41D8-941F-85FDB31429EC}"/>
              </a:ext>
            </a:extLst>
          </p:cNvPr>
          <p:cNvSpPr txBox="1"/>
          <p:nvPr/>
        </p:nvSpPr>
        <p:spPr>
          <a:xfrm>
            <a:off x="1149630" y="5696918"/>
            <a:ext cx="288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Orientation-selective cells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6A98A6-840E-4555-9526-D8197009C7DD}"/>
              </a:ext>
            </a:extLst>
          </p:cNvPr>
          <p:cNvSpPr txBox="1"/>
          <p:nvPr/>
        </p:nvSpPr>
        <p:spPr>
          <a:xfrm>
            <a:off x="6502923" y="5752732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End-capped orientation-selective cells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6C284-0145-487D-B818-7CDE93D07468}"/>
              </a:ext>
            </a:extLst>
          </p:cNvPr>
          <p:cNvSpPr txBox="1"/>
          <p:nvPr/>
        </p:nvSpPr>
        <p:spPr>
          <a:xfrm>
            <a:off x="838200" y="6330094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Hubel, D. (1988). </a:t>
            </a:r>
            <a:r>
              <a:rPr lang="en-GB" sz="1600" i="1" dirty="0"/>
              <a:t>Eye, Brain, and Vision. </a:t>
            </a:r>
            <a:r>
              <a:rPr lang="en-GB" sz="1600" dirty="0"/>
              <a:t>1</a:t>
            </a:r>
            <a:r>
              <a:rPr lang="en-GB" sz="1600" baseline="30000" dirty="0"/>
              <a:t>st</a:t>
            </a:r>
            <a:r>
              <a:rPr lang="en-GB" sz="1600" dirty="0"/>
              <a:t> ed. New York: Scientific American Library.</a:t>
            </a:r>
          </a:p>
        </p:txBody>
      </p:sp>
    </p:spTree>
    <p:extLst>
      <p:ext uri="{BB962C8B-B14F-4D97-AF65-F5344CB8AC3E}">
        <p14:creationId xmlns:p14="http://schemas.microsoft.com/office/powerpoint/2010/main" val="2231809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6310-DA55-47E9-B0E3-FC2F57D9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24B76-96A1-4733-8309-8EA531C5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0142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Going to initialise first layer weights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Incorporate two categories</a:t>
            </a:r>
          </a:p>
          <a:p>
            <a:pPr lvl="1"/>
            <a:r>
              <a:rPr lang="en-GB" dirty="0"/>
              <a:t>Orientation-selective</a:t>
            </a:r>
          </a:p>
          <a:p>
            <a:pPr lvl="1"/>
            <a:r>
              <a:rPr lang="en-GB" dirty="0"/>
              <a:t>End-capped orientation-selective</a:t>
            </a:r>
          </a:p>
          <a:p>
            <a:pPr lvl="1"/>
            <a:endParaRPr lang="en-GB" dirty="0"/>
          </a:p>
          <a:p>
            <a:r>
              <a:rPr lang="en-GB" dirty="0"/>
              <a:t>Test selectivity</a:t>
            </a:r>
          </a:p>
          <a:p>
            <a:pPr lvl="1"/>
            <a:r>
              <a:rPr lang="en-GB" dirty="0"/>
              <a:t>Made synthetic data:</a:t>
            </a:r>
          </a:p>
          <a:p>
            <a:pPr lvl="2"/>
            <a:r>
              <a:rPr lang="en-GB" dirty="0"/>
              <a:t>Moving bar</a:t>
            </a:r>
          </a:p>
          <a:p>
            <a:pPr lvl="2"/>
            <a:r>
              <a:rPr lang="en-GB" dirty="0"/>
              <a:t>Moving circle of variable radius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5616540B-AD1B-4572-84A1-F575FCA617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09669" y="4026102"/>
            <a:ext cx="2870347" cy="2150862"/>
          </a:xfrm>
          <a:prstGeom prst="rect">
            <a:avLst/>
          </a:prstGeom>
        </p:spPr>
      </p:pic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4F3B4A26-C249-4139-B5DE-69A65704E63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84057" y="4026100"/>
            <a:ext cx="2870348" cy="2150863"/>
          </a:xfrm>
          <a:prstGeom prst="rect">
            <a:avLst/>
          </a:prstGeom>
        </p:spPr>
      </p:pic>
      <p:pic>
        <p:nvPicPr>
          <p:cNvPr id="15" name="Picture 14" descr="A picture containing mollusk&#10;&#10;Description automatically generated">
            <a:extLst>
              <a:ext uri="{FF2B5EF4-FFF2-40B4-BE49-F238E27FC236}">
                <a16:creationId xmlns:a16="http://schemas.microsoft.com/office/drawing/2014/main" id="{3A50494D-4601-4ADD-B083-09E440C6BD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420" y="2397292"/>
            <a:ext cx="1328741" cy="13287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75AB4A-7A28-407B-B8A5-C9603B6EB9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421" y="847101"/>
            <a:ext cx="1328741" cy="13287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204744-4818-4D8D-B938-A8C822910169}"/>
              </a:ext>
            </a:extLst>
          </p:cNvPr>
          <p:cNvSpPr txBox="1"/>
          <p:nvPr/>
        </p:nvSpPr>
        <p:spPr>
          <a:xfrm rot="16200000">
            <a:off x="5693806" y="2090173"/>
            <a:ext cx="171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Preferred Angle: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F1A2BF-8EFD-4FDE-93CD-174C67E9E9E2}"/>
              </a:ext>
            </a:extLst>
          </p:cNvPr>
          <p:cNvSpPr txBox="1"/>
          <p:nvPr/>
        </p:nvSpPr>
        <p:spPr>
          <a:xfrm rot="16200000">
            <a:off x="6753729" y="2876996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45</a:t>
            </a:r>
            <a:r>
              <a:rPr lang="en-GB" baseline="30000" dirty="0"/>
              <a:t>o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7DAE9-6EF4-4A53-A601-106231C5B7C1}"/>
              </a:ext>
            </a:extLst>
          </p:cNvPr>
          <p:cNvSpPr txBox="1"/>
          <p:nvPr/>
        </p:nvSpPr>
        <p:spPr>
          <a:xfrm rot="16200000">
            <a:off x="6812239" y="1316098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  <a:r>
              <a:rPr lang="en-GB" baseline="30000" dirty="0"/>
              <a:t>o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6A828D-1DDB-4758-8A86-8E3D991168B9}"/>
              </a:ext>
            </a:extLst>
          </p:cNvPr>
          <p:cNvSpPr txBox="1"/>
          <p:nvPr/>
        </p:nvSpPr>
        <p:spPr>
          <a:xfrm>
            <a:off x="7301566" y="106281"/>
            <a:ext cx="2956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Preferred radius of curvature: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CADA14-CC46-4856-8BEC-9A4A06040F81}"/>
              </a:ext>
            </a:extLst>
          </p:cNvPr>
          <p:cNvSpPr txBox="1"/>
          <p:nvPr/>
        </p:nvSpPr>
        <p:spPr>
          <a:xfrm>
            <a:off x="9103873" y="438165"/>
            <a:ext cx="99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pixels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C66292-8CE0-4825-8EE5-DD58118DDB82}"/>
              </a:ext>
            </a:extLst>
          </p:cNvPr>
          <p:cNvSpPr txBox="1"/>
          <p:nvPr/>
        </p:nvSpPr>
        <p:spPr>
          <a:xfrm>
            <a:off x="7236090" y="424278"/>
            <a:ext cx="133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 (straight)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C8EEFD6-A1B5-4B70-915C-E111559DFF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727" y="847103"/>
            <a:ext cx="1328739" cy="13287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46B37FB-917D-484D-B13D-C34A3FFEDF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727" y="2397292"/>
            <a:ext cx="1328739" cy="132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0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AD9ED-1863-4704-8B08-44986BE0C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37" y="227406"/>
            <a:ext cx="10515600" cy="1325563"/>
          </a:xfrm>
        </p:spPr>
        <p:txBody>
          <a:bodyPr/>
          <a:lstStyle/>
          <a:p>
            <a:r>
              <a:rPr lang="en-GB" dirty="0"/>
              <a:t>Data collection</a:t>
            </a:r>
          </a:p>
        </p:txBody>
      </p:sp>
      <p:pic>
        <p:nvPicPr>
          <p:cNvPr id="5" name="Content Placeholder 4" descr="A picture containing blur&#10;&#10;Description automatically generated">
            <a:extLst>
              <a:ext uri="{FF2B5EF4-FFF2-40B4-BE49-F238E27FC236}">
                <a16:creationId xmlns:a16="http://schemas.microsoft.com/office/drawing/2014/main" id="{4A33795D-C60B-4419-82EB-3B40B584C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2603374" cy="1953566"/>
          </a:xfrm>
        </p:spPr>
      </p:pic>
      <p:pic>
        <p:nvPicPr>
          <p:cNvPr id="7" name="Picture 6" descr="A close up of a persons eye&#10;&#10;Description automatically generated">
            <a:extLst>
              <a:ext uri="{FF2B5EF4-FFF2-40B4-BE49-F238E27FC236}">
                <a16:creationId xmlns:a16="http://schemas.microsoft.com/office/drawing/2014/main" id="{CB0C8C2C-9D8D-449F-A51A-B98AC7D58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950" y="1690688"/>
            <a:ext cx="2610297" cy="1953566"/>
          </a:xfrm>
          <a:prstGeom prst="rect">
            <a:avLst/>
          </a:prstGeom>
        </p:spPr>
      </p:pic>
      <p:pic>
        <p:nvPicPr>
          <p:cNvPr id="9" name="Picture 8" descr="A picture containing indoor, laptop&#10;&#10;Description automatically generated">
            <a:extLst>
              <a:ext uri="{FF2B5EF4-FFF2-40B4-BE49-F238E27FC236}">
                <a16:creationId xmlns:a16="http://schemas.microsoft.com/office/drawing/2014/main" id="{495CCC33-E218-487F-A769-56086491F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501" y="3919692"/>
            <a:ext cx="2618610" cy="1953566"/>
          </a:xfrm>
          <a:prstGeom prst="rect">
            <a:avLst/>
          </a:prstGeom>
        </p:spPr>
      </p:pic>
      <p:pic>
        <p:nvPicPr>
          <p:cNvPr id="11" name="Picture 10" descr="A picture containing tree, indoor, laptop&#10;&#10;Description automatically generated">
            <a:extLst>
              <a:ext uri="{FF2B5EF4-FFF2-40B4-BE49-F238E27FC236}">
                <a16:creationId xmlns:a16="http://schemas.microsoft.com/office/drawing/2014/main" id="{42A9C834-1C08-44A9-8BBD-B7A8376CE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14" y="3919692"/>
            <a:ext cx="2617198" cy="195356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FE8D02-CDA6-4778-898A-E036F965C105}"/>
              </a:ext>
            </a:extLst>
          </p:cNvPr>
          <p:cNvSpPr txBox="1">
            <a:spLocks/>
          </p:cNvSpPr>
          <p:nvPr/>
        </p:nvSpPr>
        <p:spPr>
          <a:xfrm>
            <a:off x="532450" y="1535838"/>
            <a:ext cx="5282423" cy="4957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Installed IR light source</a:t>
            </a:r>
          </a:p>
          <a:p>
            <a:pPr lvl="1"/>
            <a:r>
              <a:rPr lang="en-GB" dirty="0"/>
              <a:t>Shows pupil better</a:t>
            </a:r>
          </a:p>
          <a:p>
            <a:pPr lvl="1"/>
            <a:r>
              <a:rPr lang="en-GB" dirty="0"/>
              <a:t>Below safe limit (10mW/cm</a:t>
            </a:r>
            <a:r>
              <a:rPr lang="en-GB" baseline="30000" dirty="0"/>
              <a:t>2</a:t>
            </a:r>
            <a:r>
              <a:rPr lang="en-GB" dirty="0"/>
              <a:t>)</a:t>
            </a:r>
          </a:p>
          <a:p>
            <a:pPr lvl="1"/>
            <a:endParaRPr lang="en-GB" dirty="0"/>
          </a:p>
          <a:p>
            <a:r>
              <a:rPr lang="en-GB" dirty="0"/>
              <a:t>For each frame we need pupil position (</a:t>
            </a:r>
            <a:r>
              <a:rPr lang="en-GB" dirty="0" err="1"/>
              <a:t>x,y</a:t>
            </a:r>
            <a:r>
              <a:rPr lang="en-GB" dirty="0"/>
              <a:t>) for reward</a:t>
            </a:r>
          </a:p>
          <a:p>
            <a:pPr lvl="1"/>
            <a:r>
              <a:rPr lang="en-GB" dirty="0"/>
              <a:t>Use standard pupil detector/hand labelling</a:t>
            </a:r>
          </a:p>
          <a:p>
            <a:pPr lvl="1"/>
            <a:endParaRPr lang="en-GB" dirty="0"/>
          </a:p>
          <a:p>
            <a:r>
              <a:rPr lang="en-GB" dirty="0"/>
              <a:t>Protocol for training data</a:t>
            </a:r>
          </a:p>
          <a:p>
            <a:pPr lvl="1"/>
            <a:r>
              <a:rPr lang="en-GB" dirty="0"/>
              <a:t>Even distribution of pupil positions?</a:t>
            </a:r>
          </a:p>
          <a:p>
            <a:pPr lvl="1"/>
            <a:r>
              <a:rPr lang="en-GB" dirty="0"/>
              <a:t>Random eye movement?</a:t>
            </a:r>
          </a:p>
          <a:p>
            <a:pPr lvl="1"/>
            <a:r>
              <a:rPr lang="en-GB" dirty="0"/>
              <a:t>Different sittings</a:t>
            </a:r>
          </a:p>
          <a:p>
            <a:pPr lvl="1"/>
            <a:endParaRPr lang="en-GB" dirty="0"/>
          </a:p>
          <a:p>
            <a:r>
              <a:rPr lang="en-GB" dirty="0"/>
              <a:t>Test data</a:t>
            </a:r>
          </a:p>
          <a:p>
            <a:pPr lvl="1"/>
            <a:r>
              <a:rPr lang="en-GB" dirty="0"/>
              <a:t>Random (natural) eye movement</a:t>
            </a:r>
          </a:p>
          <a:p>
            <a:pPr lvl="1"/>
            <a:r>
              <a:rPr lang="en-GB" dirty="0"/>
              <a:t>Different time of day?</a:t>
            </a:r>
          </a:p>
          <a:p>
            <a:pPr lvl="1"/>
            <a:r>
              <a:rPr lang="en-GB" dirty="0"/>
              <a:t>Different eye-position?</a:t>
            </a:r>
          </a:p>
          <a:p>
            <a:pPr lvl="1"/>
            <a:r>
              <a:rPr lang="en-GB" dirty="0"/>
              <a:t>Different user?</a:t>
            </a:r>
          </a:p>
        </p:txBody>
      </p:sp>
    </p:spTree>
    <p:extLst>
      <p:ext uri="{BB962C8B-B14F-4D97-AF65-F5344CB8AC3E}">
        <p14:creationId xmlns:p14="http://schemas.microsoft.com/office/powerpoint/2010/main" val="150376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922B5-092A-47B7-970C-90327367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Reward Layer</a:t>
            </a:r>
          </a:p>
        </p:txBody>
      </p:sp>
      <p:pic>
        <p:nvPicPr>
          <p:cNvPr id="5" name="Content Placeholder 4" descr="A picture containing sky, photo&#10;&#10;Description automatically generated">
            <a:extLst>
              <a:ext uri="{FF2B5EF4-FFF2-40B4-BE49-F238E27FC236}">
                <a16:creationId xmlns:a16="http://schemas.microsoft.com/office/drawing/2014/main" id="{6C85D0B9-9E43-467A-8A64-F1176D343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68">
            <a:off x="6962617" y="2571893"/>
            <a:ext cx="5044877" cy="3726503"/>
          </a:xfrm>
        </p:spPr>
      </p:pic>
      <p:pic>
        <p:nvPicPr>
          <p:cNvPr id="7" name="Picture 6" descr="A picture containing sky, object, wire, sitting&#10;&#10;Description automatically generated">
            <a:extLst>
              <a:ext uri="{FF2B5EF4-FFF2-40B4-BE49-F238E27FC236}">
                <a16:creationId xmlns:a16="http://schemas.microsoft.com/office/drawing/2014/main" id="{2CD202AA-C975-46CA-97B2-FF4FC2F7A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310" y="644868"/>
            <a:ext cx="4160881" cy="16689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82B6F5-6C07-4C86-9D80-C364A68F27E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210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Population code</a:t>
            </a:r>
          </a:p>
          <a:p>
            <a:pPr lvl="1"/>
            <a:r>
              <a:rPr lang="en-GB" dirty="0"/>
              <a:t>Effectively classification</a:t>
            </a:r>
          </a:p>
          <a:p>
            <a:pPr lvl="1"/>
            <a:endParaRPr lang="en-GB" dirty="0"/>
          </a:p>
          <a:p>
            <a:r>
              <a:rPr lang="en-GB" dirty="0"/>
              <a:t>Each neuron corresponds to pupil position </a:t>
            </a:r>
          </a:p>
          <a:p>
            <a:pPr lvl="1"/>
            <a:r>
              <a:rPr lang="en-GB" dirty="0"/>
              <a:t>(</a:t>
            </a:r>
            <a:r>
              <a:rPr lang="en-GB" dirty="0" err="1"/>
              <a:t>x,y</a:t>
            </a:r>
            <a:r>
              <a:rPr lang="en-GB" dirty="0"/>
              <a:t>) in pixels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Reward conveyed via synaptic potentiation or depression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Don’t want one-hot classification</a:t>
            </a:r>
          </a:p>
          <a:p>
            <a:pPr lvl="1"/>
            <a:r>
              <a:rPr lang="en-GB" dirty="0"/>
              <a:t>Some wrong predictions are better than others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Need to deal with asynchrony between reward time and prediction time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1634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D930-3467-4163-92B3-65750B6A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next 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57779-4D4A-48E0-A7E6-30F6764C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After 1-1.5 weeks</a:t>
            </a:r>
          </a:p>
          <a:p>
            <a:pPr lvl="1"/>
            <a:r>
              <a:rPr lang="en-GB" dirty="0"/>
              <a:t>Feature extractor finished</a:t>
            </a:r>
          </a:p>
          <a:p>
            <a:pPr lvl="2"/>
            <a:r>
              <a:rPr lang="en-GB" dirty="0"/>
              <a:t>Tested with synthetic data, selectivity proven</a:t>
            </a:r>
          </a:p>
          <a:p>
            <a:pPr lvl="1"/>
            <a:r>
              <a:rPr lang="en-GB" dirty="0"/>
              <a:t>Data collected and labelled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After 2.5-3 weeks</a:t>
            </a:r>
          </a:p>
          <a:p>
            <a:pPr lvl="1"/>
            <a:r>
              <a:rPr lang="en-GB" dirty="0"/>
              <a:t>Reward layer working</a:t>
            </a:r>
          </a:p>
          <a:p>
            <a:pPr lvl="1"/>
            <a:r>
              <a:rPr lang="en-GB" dirty="0"/>
              <a:t>Accuracy &amp; latency measured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After 4 weeks</a:t>
            </a:r>
          </a:p>
          <a:p>
            <a:pPr lvl="1"/>
            <a:r>
              <a:rPr lang="en-GB" dirty="0"/>
              <a:t>High-speed performance verified on lab computer</a:t>
            </a:r>
          </a:p>
          <a:p>
            <a:pPr lvl="1"/>
            <a:r>
              <a:rPr lang="en-GB" dirty="0"/>
              <a:t>Report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841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B74F96E3-6FE2-4989-B6AA-79ECF1F1D6A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327"/>
                </p14:media>
              </p:ext>
            </p:extLst>
          </p:nvPr>
        </p:nvPicPr>
        <p:blipFill rotWithShape="1">
          <a:blip r:embed="rId4"/>
          <a:srcRect l="26760" t="16272" r="28969" b="7989"/>
          <a:stretch>
            <a:fillRect/>
          </a:stretch>
        </p:blipFill>
        <p:spPr>
          <a:xfrm>
            <a:off x="457200" y="902558"/>
            <a:ext cx="2715464" cy="2038071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4C71004-DB22-42D8-AF25-922118E786D5}"/>
              </a:ext>
            </a:extLst>
          </p:cNvPr>
          <p:cNvGrpSpPr/>
          <p:nvPr/>
        </p:nvGrpSpPr>
        <p:grpSpPr>
          <a:xfrm>
            <a:off x="8905035" y="902558"/>
            <a:ext cx="2715464" cy="2038072"/>
            <a:chOff x="9042197" y="1573118"/>
            <a:chExt cx="2715464" cy="203807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8CD2A3-384A-4B0D-9489-80D4FD775A9B}"/>
                </a:ext>
              </a:extLst>
            </p:cNvPr>
            <p:cNvSpPr/>
            <p:nvPr/>
          </p:nvSpPr>
          <p:spPr>
            <a:xfrm>
              <a:off x="9042197" y="1573118"/>
              <a:ext cx="2715464" cy="203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17CE71E-B427-41C8-A042-92F690C6D5D9}"/>
                </a:ext>
              </a:extLst>
            </p:cNvPr>
            <p:cNvSpPr/>
            <p:nvPr/>
          </p:nvSpPr>
          <p:spPr>
            <a:xfrm>
              <a:off x="10835641" y="2060798"/>
              <a:ext cx="60960" cy="6096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25FB7A-9B91-404E-A515-3CF14A59E222}"/>
                </a:ext>
              </a:extLst>
            </p:cNvPr>
            <p:cNvSpPr txBox="1"/>
            <p:nvPr/>
          </p:nvSpPr>
          <p:spPr>
            <a:xfrm>
              <a:off x="9974581" y="2156888"/>
              <a:ext cx="17830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Pupil Position (</a:t>
              </a:r>
              <a:r>
                <a:rPr lang="en-GB" sz="16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x,y</a:t>
              </a:r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)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EFD1BB9-F767-43AA-BE98-AAB79FB578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4" y="1470153"/>
            <a:ext cx="10743567" cy="243223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44943F2-F8FD-4E85-9156-B11277A25C17}"/>
              </a:ext>
            </a:extLst>
          </p:cNvPr>
          <p:cNvSpPr/>
          <p:nvPr/>
        </p:nvSpPr>
        <p:spPr>
          <a:xfrm>
            <a:off x="3962400" y="1451198"/>
            <a:ext cx="4358640" cy="254372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9ABFC6-A3AE-4077-A31C-0B14445EB43A}"/>
              </a:ext>
            </a:extLst>
          </p:cNvPr>
          <p:cNvSpPr/>
          <p:nvPr/>
        </p:nvSpPr>
        <p:spPr>
          <a:xfrm>
            <a:off x="1706881" y="4526279"/>
            <a:ext cx="8839200" cy="219456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BDCAE30-A96E-46A8-BC2C-6121B1C88BBA}"/>
              </a:ext>
            </a:extLst>
          </p:cNvPr>
          <p:cNvSpPr/>
          <p:nvPr/>
        </p:nvSpPr>
        <p:spPr>
          <a:xfrm rot="5400000">
            <a:off x="5902448" y="4053491"/>
            <a:ext cx="502920" cy="390142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65513C5-9B6A-4D25-A53B-9D9F2F2D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429" y="-121090"/>
            <a:ext cx="6401100" cy="1325563"/>
          </a:xfrm>
        </p:spPr>
        <p:txBody>
          <a:bodyPr/>
          <a:lstStyle/>
          <a:p>
            <a:r>
              <a:rPr lang="en-GB" dirty="0">
                <a:latin typeface="Roboto" pitchFamily="2" charset="0"/>
                <a:ea typeface="Roboto" pitchFamily="2" charset="0"/>
                <a:cs typeface="Raavi" panose="020B0502040204020203" pitchFamily="34" charset="0"/>
              </a:rPr>
              <a:t>Algorithmic Framework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189430-62D0-4C0A-9950-2901988CD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27" y="4591462"/>
            <a:ext cx="9738360" cy="19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8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695DE-D428-4656-9FE1-09126C5A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itchFamily="2" charset="0"/>
                <a:ea typeface="Roboto" pitchFamily="2" charset="0"/>
              </a:rPr>
              <a:t>Network Architecture &amp; Data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9ED42AE-C3BC-4CD4-BF3D-A39477A1490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98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35597"/>
            <a:ext cx="5504497" cy="4125739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7B31180-85A0-45B8-BFCA-111A6703598C}"/>
              </a:ext>
            </a:extLst>
          </p:cNvPr>
          <p:cNvGrpSpPr/>
          <p:nvPr/>
        </p:nvGrpSpPr>
        <p:grpSpPr>
          <a:xfrm>
            <a:off x="6671592" y="2558162"/>
            <a:ext cx="4837418" cy="2849414"/>
            <a:chOff x="6609448" y="2097723"/>
            <a:chExt cx="4835792" cy="28484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F9C74B2-9B4D-4A59-8CC7-4EF34A72A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448" y="2097723"/>
              <a:ext cx="4744352" cy="27635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AA0A5B-AB00-438F-8738-77FB0B139C9D}"/>
                </a:ext>
              </a:extLst>
            </p:cNvPr>
            <p:cNvSpPr txBox="1"/>
            <p:nvPr/>
          </p:nvSpPr>
          <p:spPr>
            <a:xfrm>
              <a:off x="8176260" y="3710940"/>
              <a:ext cx="60198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~40000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299D11-8467-40E3-96AA-218264E9B70A}"/>
                </a:ext>
              </a:extLst>
            </p:cNvPr>
            <p:cNvSpPr txBox="1"/>
            <p:nvPr/>
          </p:nvSpPr>
          <p:spPr>
            <a:xfrm>
              <a:off x="9105900" y="4715347"/>
              <a:ext cx="60198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B2314C-34C8-4CBF-96ED-40B6261698FC}"/>
                </a:ext>
              </a:extLst>
            </p:cNvPr>
            <p:cNvSpPr txBox="1"/>
            <p:nvPr/>
          </p:nvSpPr>
          <p:spPr>
            <a:xfrm>
              <a:off x="10020300" y="4358640"/>
              <a:ext cx="60198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CDE8EB-324A-4AA9-8FFE-5963FA21326D}"/>
                </a:ext>
              </a:extLst>
            </p:cNvPr>
            <p:cNvSpPr txBox="1"/>
            <p:nvPr/>
          </p:nvSpPr>
          <p:spPr>
            <a:xfrm>
              <a:off x="10256520" y="3941772"/>
              <a:ext cx="11887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5x5 groups</a:t>
              </a:r>
            </a:p>
            <a:p>
              <a:pPr algn="ctr"/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10 neurons/group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625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314CC-AC8E-49C5-9B79-7B02C08C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itchFamily="2" charset="0"/>
                <a:ea typeface="Roboto" pitchFamily="2" charset="0"/>
              </a:rPr>
              <a:t>Learning Rules for 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C8E49-FED1-4227-8905-319F8B9B9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25587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Roboto Lt" pitchFamily="2" charset="0"/>
                <a:ea typeface="Roboto Lt" pitchFamily="2" charset="0"/>
              </a:rPr>
              <a:t>STDP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Roboto Lt" pitchFamily="2" charset="0"/>
                <a:ea typeface="Roboto Lt" pitchFamily="2" charset="0"/>
              </a:rPr>
              <a:t>Creates selectivity to </a:t>
            </a:r>
            <a:r>
              <a:rPr lang="en-GB" dirty="0" err="1">
                <a:latin typeface="Roboto Lt" pitchFamily="2" charset="0"/>
                <a:ea typeface="Roboto Lt" pitchFamily="2" charset="0"/>
              </a:rPr>
              <a:t>spatio</a:t>
            </a:r>
            <a:r>
              <a:rPr lang="en-GB" dirty="0">
                <a:latin typeface="Roboto Lt" pitchFamily="2" charset="0"/>
                <a:ea typeface="Roboto Lt" pitchFamily="2" charset="0"/>
              </a:rPr>
              <a:t>-temporal patterns</a:t>
            </a:r>
          </a:p>
          <a:p>
            <a:pPr marL="457200" lvl="1" indent="0">
              <a:buNone/>
            </a:pPr>
            <a:endParaRPr lang="en-GB" dirty="0">
              <a:latin typeface="Roboto Lt" pitchFamily="2" charset="0"/>
              <a:ea typeface="Roboto Lt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Roboto Lt" pitchFamily="2" charset="0"/>
                <a:ea typeface="Roboto Lt" pitchFamily="2" charset="0"/>
              </a:rPr>
              <a:t>Lateral Inhibition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Roboto Lt" pitchFamily="2" charset="0"/>
                <a:ea typeface="Roboto Lt" pitchFamily="2" charset="0"/>
              </a:rPr>
              <a:t>Leads to competition between neurons</a:t>
            </a:r>
          </a:p>
        </p:txBody>
      </p:sp>
      <p:pic>
        <p:nvPicPr>
          <p:cNvPr id="4" name="Picture 2" descr="https://ars.els-cdn.com/content/image/1-s2.0-S0896627304005768-gr1_lrg.gif">
            <a:extLst>
              <a:ext uri="{FF2B5EF4-FFF2-40B4-BE49-F238E27FC236}">
                <a16:creationId xmlns:a16="http://schemas.microsoft.com/office/drawing/2014/main" id="{85A092EB-5200-42C9-89A3-4B6141F39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0"/>
          <a:stretch/>
        </p:blipFill>
        <p:spPr bwMode="auto">
          <a:xfrm>
            <a:off x="7064378" y="1825625"/>
            <a:ext cx="4319069" cy="332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16397-65B2-46F8-9E33-7AE357D2CEE5}"/>
              </a:ext>
            </a:extLst>
          </p:cNvPr>
          <p:cNvSpPr txBox="1"/>
          <p:nvPr/>
        </p:nvSpPr>
        <p:spPr>
          <a:xfrm>
            <a:off x="838200" y="6095589"/>
            <a:ext cx="10745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boto Lt" pitchFamily="2" charset="0"/>
                <a:ea typeface="Roboto Lt" pitchFamily="2" charset="0"/>
              </a:rPr>
              <a:t>Dan Y, Poo MM. Spike timing-dependent plasticity of neural circuits. Neuron. 2004; 30;44(1):23-30</a:t>
            </a:r>
          </a:p>
        </p:txBody>
      </p:sp>
    </p:spTree>
    <p:extLst>
      <p:ext uri="{BB962C8B-B14F-4D97-AF65-F5344CB8AC3E}">
        <p14:creationId xmlns:p14="http://schemas.microsoft.com/office/powerpoint/2010/main" val="317468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32DA-E98F-4BBF-8559-ABAC87F6C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133"/>
            <a:ext cx="10515600" cy="1325563"/>
          </a:xfrm>
        </p:spPr>
        <p:txBody>
          <a:bodyPr/>
          <a:lstStyle/>
          <a:p>
            <a:r>
              <a:rPr lang="en-GB" dirty="0">
                <a:latin typeface="Roboto" pitchFamily="2" charset="0"/>
                <a:ea typeface="Roboto" pitchFamily="2" charset="0"/>
              </a:rPr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59DB0A-F709-4196-AD29-79F4BCD65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3475"/>
            <a:ext cx="7021010" cy="5265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4A29A2-09E4-47F7-8815-2AC5520408E8}"/>
              </a:ext>
            </a:extLst>
          </p:cNvPr>
          <p:cNvSpPr txBox="1"/>
          <p:nvPr/>
        </p:nvSpPr>
        <p:spPr>
          <a:xfrm rot="16200000">
            <a:off x="-545048" y="3219670"/>
            <a:ext cx="245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Neuron ID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53F24C-BD66-4F70-B5ED-EF3F02E6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517" y="5759975"/>
            <a:ext cx="1007505" cy="10075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479392-E9CF-4AE2-8144-4A9167368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98" y="5759975"/>
            <a:ext cx="1007505" cy="10075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2E3E97-0F40-4E17-8EF7-9B6394D1F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98" y="4434412"/>
            <a:ext cx="1007505" cy="10075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15EA4A2-17A2-4554-B748-74C1E32449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626" y="4434412"/>
            <a:ext cx="1007505" cy="10075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1888C4-8E41-4BE9-A1D9-9016FB8185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79" y="3108849"/>
            <a:ext cx="1007505" cy="10075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6733C33-A900-4BB6-91FB-E71E89060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626" y="3108849"/>
            <a:ext cx="1007505" cy="10075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904446E-D9E2-4DA5-AFE0-76D4A646DF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80" y="1783286"/>
            <a:ext cx="1007505" cy="10075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9D564AB-871D-4E11-8477-CC130E6F69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627" y="1783286"/>
            <a:ext cx="1007505" cy="10075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BAB67E5-B142-4ABD-979B-1669F4560C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81" y="457723"/>
            <a:ext cx="1007505" cy="10075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A1737D6-54F1-4026-9F6C-6A04F38C8E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629" y="457723"/>
            <a:ext cx="1007505" cy="100750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5E1D404-F6E9-43E3-B27A-DA2F00523DF9}"/>
              </a:ext>
            </a:extLst>
          </p:cNvPr>
          <p:cNvSpPr txBox="1"/>
          <p:nvPr/>
        </p:nvSpPr>
        <p:spPr>
          <a:xfrm>
            <a:off x="7220801" y="62986"/>
            <a:ext cx="4764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Roboto Lt" pitchFamily="2" charset="0"/>
                <a:ea typeface="Roboto Lt" pitchFamily="2" charset="0"/>
              </a:rPr>
              <a:t>Receptive Fields for 10 neurons covering 5x5 patch</a:t>
            </a:r>
          </a:p>
        </p:txBody>
      </p:sp>
    </p:spTree>
    <p:extLst>
      <p:ext uri="{BB962C8B-B14F-4D97-AF65-F5344CB8AC3E}">
        <p14:creationId xmlns:p14="http://schemas.microsoft.com/office/powerpoint/2010/main" val="3304840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04C6-FDD0-4201-AF81-4BA6E612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8271"/>
            <a:ext cx="10515600" cy="1325563"/>
          </a:xfrm>
        </p:spPr>
        <p:txBody>
          <a:bodyPr/>
          <a:lstStyle/>
          <a:p>
            <a:r>
              <a:rPr lang="en-GB" dirty="0"/>
              <a:t>(Bad) Feature Extraction at Higher Layers…</a:t>
            </a:r>
          </a:p>
        </p:txBody>
      </p:sp>
      <p:pic>
        <p:nvPicPr>
          <p:cNvPr id="5" name="Content Placeholder 4" descr="A blue and white tiled floor&#10;&#10;Description automatically generated">
            <a:extLst>
              <a:ext uri="{FF2B5EF4-FFF2-40B4-BE49-F238E27FC236}">
                <a16:creationId xmlns:a16="http://schemas.microsoft.com/office/drawing/2014/main" id="{EC7DBE80-762A-4788-B31A-885371D22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59" y="1407070"/>
            <a:ext cx="1171451" cy="1171451"/>
          </a:xfrm>
        </p:spPr>
      </p:pic>
      <p:pic>
        <p:nvPicPr>
          <p:cNvPr id="7" name="Picture 6" descr="A blue and white tiled floor&#10;&#10;Description automatically generated">
            <a:extLst>
              <a:ext uri="{FF2B5EF4-FFF2-40B4-BE49-F238E27FC236}">
                <a16:creationId xmlns:a16="http://schemas.microsoft.com/office/drawing/2014/main" id="{70CDF14D-4526-4E43-A13A-DC02A776F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59" y="2706639"/>
            <a:ext cx="1171451" cy="1171451"/>
          </a:xfrm>
          <a:prstGeom prst="rect">
            <a:avLst/>
          </a:prstGeom>
        </p:spPr>
      </p:pic>
      <p:pic>
        <p:nvPicPr>
          <p:cNvPr id="9" name="Picture 8" descr="A blue and white tiled floor&#10;&#10;Description automatically generated">
            <a:extLst>
              <a:ext uri="{FF2B5EF4-FFF2-40B4-BE49-F238E27FC236}">
                <a16:creationId xmlns:a16="http://schemas.microsoft.com/office/drawing/2014/main" id="{D045CF2D-F0A5-4ED9-86D1-F2B9C062D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84" y="2706639"/>
            <a:ext cx="1171451" cy="1171451"/>
          </a:xfrm>
          <a:prstGeom prst="rect">
            <a:avLst/>
          </a:prstGeom>
        </p:spPr>
      </p:pic>
      <p:pic>
        <p:nvPicPr>
          <p:cNvPr id="11" name="Picture 10" descr="A blue and white tiled floor&#10;&#10;Description automatically generated">
            <a:extLst>
              <a:ext uri="{FF2B5EF4-FFF2-40B4-BE49-F238E27FC236}">
                <a16:creationId xmlns:a16="http://schemas.microsoft.com/office/drawing/2014/main" id="{9B929712-497B-4BAF-B472-BE86C629C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84" y="1389374"/>
            <a:ext cx="1171451" cy="11714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2BD1FD-0EB1-465E-981D-7B8715E3E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85" y="2726879"/>
            <a:ext cx="1171451" cy="1171451"/>
          </a:xfrm>
          <a:prstGeom prst="rect">
            <a:avLst/>
          </a:prstGeom>
        </p:spPr>
      </p:pic>
      <p:pic>
        <p:nvPicPr>
          <p:cNvPr id="19" name="Picture 18" descr="A picture containing checker&#10;&#10;Description automatically generated">
            <a:extLst>
              <a:ext uri="{FF2B5EF4-FFF2-40B4-BE49-F238E27FC236}">
                <a16:creationId xmlns:a16="http://schemas.microsoft.com/office/drawing/2014/main" id="{BBEC30AC-06D8-4575-9405-48C57CD75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76" y="2726879"/>
            <a:ext cx="1171451" cy="1171451"/>
          </a:xfrm>
          <a:prstGeom prst="rect">
            <a:avLst/>
          </a:prstGeom>
        </p:spPr>
      </p:pic>
      <p:pic>
        <p:nvPicPr>
          <p:cNvPr id="23" name="Picture 22" descr="A picture containing checker&#10;&#10;Description automatically generated">
            <a:extLst>
              <a:ext uri="{FF2B5EF4-FFF2-40B4-BE49-F238E27FC236}">
                <a16:creationId xmlns:a16="http://schemas.microsoft.com/office/drawing/2014/main" id="{77E3DDB2-0CA8-4DA0-A0E3-84644A685D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76" y="1417065"/>
            <a:ext cx="1171451" cy="1171451"/>
          </a:xfrm>
          <a:prstGeom prst="rect">
            <a:avLst/>
          </a:prstGeom>
        </p:spPr>
      </p:pic>
      <p:pic>
        <p:nvPicPr>
          <p:cNvPr id="25" name="Picture 24" descr="A picture containing object, checker&#10;&#10;Description automatically generated">
            <a:extLst>
              <a:ext uri="{FF2B5EF4-FFF2-40B4-BE49-F238E27FC236}">
                <a16:creationId xmlns:a16="http://schemas.microsoft.com/office/drawing/2014/main" id="{42D87572-D2AA-4A36-98D8-0CBE3A713F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051" y="1417065"/>
            <a:ext cx="1171451" cy="1171451"/>
          </a:xfrm>
          <a:prstGeom prst="rect">
            <a:avLst/>
          </a:prstGeom>
        </p:spPr>
      </p:pic>
      <p:pic>
        <p:nvPicPr>
          <p:cNvPr id="29" name="Picture 28" descr="A black and white tile&#10;&#10;Description automatically generated">
            <a:extLst>
              <a:ext uri="{FF2B5EF4-FFF2-40B4-BE49-F238E27FC236}">
                <a16:creationId xmlns:a16="http://schemas.microsoft.com/office/drawing/2014/main" id="{7B263B9A-BD0E-4011-AEE2-50C5E9424A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67" y="2726879"/>
            <a:ext cx="1171451" cy="1171451"/>
          </a:xfrm>
          <a:prstGeom prst="rect">
            <a:avLst/>
          </a:prstGeom>
        </p:spPr>
      </p:pic>
      <p:pic>
        <p:nvPicPr>
          <p:cNvPr id="31" name="Picture 30" descr="A black and white tile&#10;&#10;Description automatically generated">
            <a:extLst>
              <a:ext uri="{FF2B5EF4-FFF2-40B4-BE49-F238E27FC236}">
                <a16:creationId xmlns:a16="http://schemas.microsoft.com/office/drawing/2014/main" id="{B22E02A6-4233-4889-9FAE-E34E260C8A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08" y="1407070"/>
            <a:ext cx="1171451" cy="1171451"/>
          </a:xfrm>
          <a:prstGeom prst="rect">
            <a:avLst/>
          </a:prstGeom>
        </p:spPr>
      </p:pic>
      <p:pic>
        <p:nvPicPr>
          <p:cNvPr id="33" name="Picture 32" descr="A picture containing bathroom, white&#10;&#10;Description automatically generated">
            <a:extLst>
              <a:ext uri="{FF2B5EF4-FFF2-40B4-BE49-F238E27FC236}">
                <a16:creationId xmlns:a16="http://schemas.microsoft.com/office/drawing/2014/main" id="{E7976D67-EC80-4F30-B9BF-C4A08FF565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1" y="1407070"/>
            <a:ext cx="1171451" cy="1171451"/>
          </a:xfrm>
          <a:prstGeom prst="rect">
            <a:avLst/>
          </a:prstGeom>
        </p:spPr>
      </p:pic>
      <p:pic>
        <p:nvPicPr>
          <p:cNvPr id="35" name="Picture 34" descr="A black and white tile&#10;&#10;Description automatically generated">
            <a:extLst>
              <a:ext uri="{FF2B5EF4-FFF2-40B4-BE49-F238E27FC236}">
                <a16:creationId xmlns:a16="http://schemas.microsoft.com/office/drawing/2014/main" id="{ED5E3BF5-7F31-4B60-99A5-A646FC2935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08" y="2706639"/>
            <a:ext cx="1171451" cy="117145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4690E0D-BBBA-4DD9-829F-47B3F1A71F59}"/>
              </a:ext>
            </a:extLst>
          </p:cNvPr>
          <p:cNvSpPr txBox="1"/>
          <p:nvPr/>
        </p:nvSpPr>
        <p:spPr>
          <a:xfrm>
            <a:off x="1088138" y="6285649"/>
            <a:ext cx="1001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Problem: learning </a:t>
            </a:r>
            <a:r>
              <a:rPr lang="en-GB" i="1" dirty="0"/>
              <a:t>is</a:t>
            </a:r>
            <a:r>
              <a:rPr lang="en-GB" dirty="0"/>
              <a:t> happening at higher levels, but learning from </a:t>
            </a:r>
            <a:r>
              <a:rPr lang="en-GB" i="1" dirty="0"/>
              <a:t>poor </a:t>
            </a:r>
            <a:r>
              <a:rPr lang="en-GB" dirty="0"/>
              <a:t>features…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038C11-E985-418C-A685-E98239AD7003}"/>
              </a:ext>
            </a:extLst>
          </p:cNvPr>
          <p:cNvSpPr txBox="1"/>
          <p:nvPr/>
        </p:nvSpPr>
        <p:spPr>
          <a:xfrm>
            <a:off x="2050741" y="1123801"/>
            <a:ext cx="138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Layer 1 (5x5)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1285DD-3B0A-4C11-A352-7B3433AF2E25}"/>
              </a:ext>
            </a:extLst>
          </p:cNvPr>
          <p:cNvSpPr txBox="1"/>
          <p:nvPr/>
        </p:nvSpPr>
        <p:spPr>
          <a:xfrm>
            <a:off x="5319263" y="936773"/>
            <a:ext cx="138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Layer 2 (4x4)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83FBCD-8DC3-4F30-BDB9-49F6F1FE78B8}"/>
              </a:ext>
            </a:extLst>
          </p:cNvPr>
          <p:cNvSpPr txBox="1"/>
          <p:nvPr/>
        </p:nvSpPr>
        <p:spPr>
          <a:xfrm>
            <a:off x="8758252" y="936773"/>
            <a:ext cx="138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Layer 3 (3x3)</a:t>
            </a:r>
          </a:p>
        </p:txBody>
      </p:sp>
      <p:pic>
        <p:nvPicPr>
          <p:cNvPr id="42" name="Picture 4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E8A93D-1540-483A-BFD5-A09145621D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85" y="4036356"/>
            <a:ext cx="2897958" cy="2173468"/>
          </a:xfrm>
          <a:prstGeom prst="rect">
            <a:avLst/>
          </a:prstGeom>
        </p:spPr>
      </p:pic>
      <p:pic>
        <p:nvPicPr>
          <p:cNvPr id="44" name="Picture 4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BE45A80-8F1F-4410-A51E-472C2F68363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61" y="4039666"/>
            <a:ext cx="2897959" cy="2173469"/>
          </a:xfrm>
          <a:prstGeom prst="rect">
            <a:avLst/>
          </a:prstGeom>
        </p:spPr>
      </p:pic>
      <p:pic>
        <p:nvPicPr>
          <p:cNvPr id="46" name="Picture 4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667F3E3-30B5-49D3-AB33-622DB0E60A4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246" y="4039986"/>
            <a:ext cx="2980891" cy="22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38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F7595-F5B9-4FC1-9BE2-7E9E7BC9E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Solution: Fix bottom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5AECB-C9A4-46E6-93FE-9969505FF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615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Bottom layer is not extracting good features</a:t>
            </a:r>
          </a:p>
          <a:p>
            <a:pPr lvl="1"/>
            <a:r>
              <a:rPr lang="en-GB" dirty="0"/>
              <a:t>Limits ability of higher layers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Enlarge Receptive Fields of neurons</a:t>
            </a:r>
          </a:p>
          <a:p>
            <a:pPr lvl="1"/>
            <a:r>
              <a:rPr lang="en-GB" dirty="0"/>
              <a:t>5x5 to 16x16</a:t>
            </a:r>
          </a:p>
          <a:p>
            <a:pPr lvl="1"/>
            <a:r>
              <a:rPr lang="en-GB" dirty="0"/>
              <a:t>Features not present at lower scales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r>
              <a:rPr lang="en-GB" dirty="0"/>
              <a:t>Initialise receptive fields of neurons prior to learning</a:t>
            </a:r>
          </a:p>
          <a:p>
            <a:pPr lvl="1"/>
            <a:r>
              <a:rPr lang="en-GB" dirty="0"/>
              <a:t>How to find ideal receptive fields to initialise with?</a:t>
            </a:r>
          </a:p>
          <a:p>
            <a:pPr lvl="2"/>
            <a:r>
              <a:rPr lang="en-GB" dirty="0"/>
              <a:t>Sparse coding</a:t>
            </a:r>
          </a:p>
          <a:p>
            <a:endParaRPr lang="en-GB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2CD8D8F-6654-4523-9315-0760D11DB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465872" y="1777306"/>
            <a:ext cx="3230827" cy="30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70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1A93E-1EEA-4C40-84BE-36DB5CB6F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Sparse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48479-9A0E-4AF7-A135-BBAA0E2A8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6991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Finds ‘dictionary’ of features that best represent data</a:t>
            </a:r>
          </a:p>
          <a:p>
            <a:r>
              <a:rPr lang="en-GB" dirty="0"/>
              <a:t>Features are such that each data sample is a </a:t>
            </a:r>
            <a:r>
              <a:rPr lang="en-GB" i="1" dirty="0"/>
              <a:t>sparse</a:t>
            </a:r>
            <a:r>
              <a:rPr lang="en-GB" dirty="0"/>
              <a:t> combination of features in dictionary</a:t>
            </a:r>
          </a:p>
          <a:p>
            <a:pPr lvl="1"/>
            <a:r>
              <a:rPr lang="en-GB" dirty="0"/>
              <a:t>i.e. want to use few features per sample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This can be used to find receptive fields! </a:t>
            </a:r>
          </a:p>
          <a:p>
            <a:pPr lvl="1"/>
            <a:r>
              <a:rPr lang="en-GB" dirty="0"/>
              <a:t>Has been used for natural images</a:t>
            </a:r>
          </a:p>
          <a:p>
            <a:pPr lvl="1"/>
            <a:r>
              <a:rPr lang="en-GB" dirty="0"/>
              <a:t>Need to repeat for DVS data (i.e. event data)</a:t>
            </a:r>
          </a:p>
        </p:txBody>
      </p:sp>
      <p:pic>
        <p:nvPicPr>
          <p:cNvPr id="1030" name="Picture 6" descr="Image result for sparse coding formula">
            <a:extLst>
              <a:ext uri="{FF2B5EF4-FFF2-40B4-BE49-F238E27FC236}">
                <a16:creationId xmlns:a16="http://schemas.microsoft.com/office/drawing/2014/main" id="{418B4E8A-6AD0-4FE3-8E15-1C4861626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9" t="16484" r="17033" b="61700"/>
          <a:stretch/>
        </p:blipFill>
        <p:spPr bwMode="auto">
          <a:xfrm>
            <a:off x="2544983" y="3429000"/>
            <a:ext cx="6253217" cy="158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93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2908-8A01-44EA-889B-5A57438C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Sparse Coding results from DVS data</a:t>
            </a:r>
          </a:p>
        </p:txBody>
      </p:sp>
      <p:pic>
        <p:nvPicPr>
          <p:cNvPr id="5" name="Content Placeholder 4" descr="A close up of a gate&#10;&#10;Description automatically generated">
            <a:extLst>
              <a:ext uri="{FF2B5EF4-FFF2-40B4-BE49-F238E27FC236}">
                <a16:creationId xmlns:a16="http://schemas.microsoft.com/office/drawing/2014/main" id="{55D81D29-D1B0-4165-B390-1E1FBA47B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1" y="1690688"/>
            <a:ext cx="6268002" cy="424768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D5BA4C-9496-41F1-8B3B-910DBE870A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57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Strong </a:t>
            </a:r>
            <a:r>
              <a:rPr lang="en-GB" i="1" dirty="0"/>
              <a:t>orientation</a:t>
            </a:r>
            <a:r>
              <a:rPr lang="en-GB" dirty="0"/>
              <a:t> selectivity</a:t>
            </a:r>
          </a:p>
          <a:p>
            <a:pPr lvl="1"/>
            <a:r>
              <a:rPr lang="en-GB" dirty="0"/>
              <a:t>In agreement with receptive fields of visual cortex</a:t>
            </a:r>
          </a:p>
          <a:p>
            <a:pPr lvl="1"/>
            <a:endParaRPr lang="en-GB" dirty="0"/>
          </a:p>
          <a:p>
            <a:r>
              <a:rPr lang="en-GB" dirty="0"/>
              <a:t>Conclusion: initialise neurons as orientation-selective</a:t>
            </a:r>
          </a:p>
          <a:p>
            <a:pPr lvl="1"/>
            <a:r>
              <a:rPr lang="en-GB" dirty="0"/>
              <a:t>Each neuron has preferred angle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8422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491</Words>
  <Application>Microsoft Office PowerPoint</Application>
  <PresentationFormat>Widescreen</PresentationFormat>
  <Paragraphs>119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Roboto</vt:lpstr>
      <vt:lpstr>Roboto Lt</vt:lpstr>
      <vt:lpstr>Wingdings</vt:lpstr>
      <vt:lpstr>Office Theme</vt:lpstr>
      <vt:lpstr>PowerPoint Presentation</vt:lpstr>
      <vt:lpstr>Algorithmic Framework</vt:lpstr>
      <vt:lpstr>Network Architecture &amp; Data</vt:lpstr>
      <vt:lpstr>Learning Rules for Feature Extraction</vt:lpstr>
      <vt:lpstr>Results</vt:lpstr>
      <vt:lpstr>(Bad) Feature Extraction at Higher Layers…</vt:lpstr>
      <vt:lpstr>Solution: Fix bottom layer</vt:lpstr>
      <vt:lpstr>Sparse Coding</vt:lpstr>
      <vt:lpstr>Sparse Coding results from DVS data</vt:lpstr>
      <vt:lpstr>Detour to Biology</vt:lpstr>
      <vt:lpstr>Final Solution</vt:lpstr>
      <vt:lpstr>Data collection</vt:lpstr>
      <vt:lpstr>Reward Layer</vt:lpstr>
      <vt:lpstr>Plan for next month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Warren, Joseph</dc:creator>
  <cp:lastModifiedBy>Warren, Joseph</cp:lastModifiedBy>
  <cp:revision>40</cp:revision>
  <dcterms:created xsi:type="dcterms:W3CDTF">2019-05-23T08:43:01Z</dcterms:created>
  <dcterms:modified xsi:type="dcterms:W3CDTF">2019-05-23T11:47:46Z</dcterms:modified>
</cp:coreProperties>
</file>